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handoutMasterIdLst>
    <p:handoutMasterId r:id="rId25"/>
  </p:handoutMasterIdLst>
  <p:sldIdLst>
    <p:sldId id="256" r:id="rId2"/>
    <p:sldId id="259" r:id="rId3"/>
    <p:sldId id="309" r:id="rId4"/>
    <p:sldId id="308" r:id="rId5"/>
    <p:sldId id="298" r:id="rId6"/>
    <p:sldId id="257" r:id="rId7"/>
    <p:sldId id="299" r:id="rId8"/>
    <p:sldId id="296" r:id="rId9"/>
    <p:sldId id="297" r:id="rId10"/>
    <p:sldId id="310" r:id="rId11"/>
    <p:sldId id="302" r:id="rId12"/>
    <p:sldId id="304" r:id="rId13"/>
    <p:sldId id="311" r:id="rId14"/>
    <p:sldId id="312" r:id="rId15"/>
    <p:sldId id="313" r:id="rId16"/>
    <p:sldId id="300" r:id="rId17"/>
    <p:sldId id="305" r:id="rId18"/>
    <p:sldId id="314" r:id="rId19"/>
    <p:sldId id="316" r:id="rId20"/>
    <p:sldId id="301" r:id="rId21"/>
    <p:sldId id="303" r:id="rId22"/>
    <p:sldId id="278" r:id="rId23"/>
  </p:sldIdLst>
  <p:sldSz cx="9144000" cy="5143500" type="screen16x9"/>
  <p:notesSz cx="6858000" cy="9144000"/>
  <p:embeddedFontLst>
    <p:embeddedFont>
      <p:font typeface="SimSun" panose="02010600030101010101" pitchFamily="2" charset="-122"/>
      <p:regular r:id="rId26"/>
    </p:embeddedFont>
    <p:embeddedFont>
      <p:font typeface="微軟正黑體" panose="020B0604030504040204" pitchFamily="34" charset="-120"/>
      <p:regular r:id="rId27"/>
      <p:bold r:id="rId28"/>
    </p:embeddedFont>
    <p:embeddedFont>
      <p:font typeface="Arvo" panose="02020500000000000000" charset="0"/>
      <p:regular r:id="rId29"/>
      <p:bold r:id="rId30"/>
      <p:italic r:id="rId31"/>
      <p:boldItalic r:id="rId32"/>
    </p:embeddedFont>
    <p:embeddedFont>
      <p:font typeface="Franklin Gothic Book" panose="020B0503020102020204" pitchFamily="34" charset="0"/>
      <p:regular r:id="rId33"/>
      <p:italic r:id="rId34"/>
    </p:embeddedFont>
    <p:embeddedFont>
      <p:font typeface="Roboto Condensed" panose="02020500000000000000" charset="0"/>
      <p:regular r:id="rId35"/>
      <p:bold r:id="rId36"/>
      <p:italic r:id="rId37"/>
      <p:boldItalic r:id="rId38"/>
    </p:embeddedFont>
    <p:embeddedFont>
      <p:font typeface="Roboto Condensed Light" panose="02020500000000000000"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8625" autoAdjust="0"/>
  </p:normalViewPr>
  <p:slideViewPr>
    <p:cSldViewPr snapToGrid="0">
      <p:cViewPr varScale="1">
        <p:scale>
          <a:sx n="81" d="100"/>
          <a:sy n="81" d="100"/>
        </p:scale>
        <p:origin x="6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2022年10月31日星期一</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無需監控系統，但必須在收到接管請求時接管控制權。</a:t>
            </a:r>
            <a:endParaRPr dirty="0"/>
          </a:p>
        </p:txBody>
      </p:sp>
    </p:spTree>
    <p:extLst>
      <p:ext uri="{BB962C8B-B14F-4D97-AF65-F5344CB8AC3E}">
        <p14:creationId xmlns:p14="http://schemas.microsoft.com/office/powerpoint/2010/main" val="188262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每個受試者都經歷了 </a:t>
            </a:r>
            <a:r>
              <a:rPr lang="en-US" altLang="zh-TW" dirty="0"/>
              <a:t>4 </a:t>
            </a:r>
            <a:r>
              <a:rPr lang="zh-TW" altLang="en-US" dirty="0"/>
              <a:t>個自動駕駛部分，然後是接管。在 </a:t>
            </a:r>
            <a:r>
              <a:rPr lang="en-US" altLang="zh-TW" dirty="0"/>
              <a:t>TOR </a:t>
            </a:r>
            <a:r>
              <a:rPr lang="zh-TW" altLang="en-US" dirty="0"/>
              <a:t>演示後，自動駕駛模式保持激活狀態 </a:t>
            </a:r>
            <a:r>
              <a:rPr lang="en-US" altLang="zh-TW" dirty="0"/>
              <a:t>10 </a:t>
            </a:r>
            <a:r>
              <a:rPr lang="zh-TW" altLang="en-US" dirty="0"/>
              <a:t>秒，直到到達系統邊界（道路盡頭，建築工地車道標記需要換道）。</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58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2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37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5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highlight>
                  <a:srgbClr val="FFFF00"/>
                </a:highlight>
              </a:rPr>
              <a:t>當有一個額外的急剎車時，大多數用戶的反應是加速而不是轉向或剎車（例如，</a:t>
            </a:r>
            <a:r>
              <a:rPr lang="en-US" altLang="zh-TW" dirty="0">
                <a:highlight>
                  <a:srgbClr val="FFFF00"/>
                </a:highlight>
              </a:rPr>
              <a:t>58% </a:t>
            </a:r>
            <a:r>
              <a:rPr lang="zh-TW" altLang="en-US" dirty="0">
                <a:highlight>
                  <a:srgbClr val="FFFF00"/>
                </a:highlight>
              </a:rPr>
              <a:t>的剎車，</a:t>
            </a:r>
            <a:r>
              <a:rPr lang="en-US" altLang="zh-TW" dirty="0">
                <a:highlight>
                  <a:srgbClr val="FFFF00"/>
                </a:highlight>
              </a:rPr>
              <a:t>30% </a:t>
            </a:r>
            <a:r>
              <a:rPr lang="zh-TW" altLang="en-US" dirty="0">
                <a:highlight>
                  <a:srgbClr val="FFFF00"/>
                </a:highlight>
              </a:rPr>
              <a:t>的轉向在條件 </a:t>
            </a:r>
            <a:r>
              <a:rPr lang="en-US" altLang="zh-TW" dirty="0">
                <a:highlight>
                  <a:srgbClr val="FFFF00"/>
                </a:highlight>
              </a:rPr>
              <a:t>B </a:t>
            </a:r>
            <a:r>
              <a:rPr lang="zh-TW" altLang="en-US" dirty="0">
                <a:highlight>
                  <a:srgbClr val="FFFF00"/>
                </a:highlight>
              </a:rPr>
              <a:t>與 </a:t>
            </a:r>
            <a:r>
              <a:rPr lang="en-US" altLang="zh-TW" dirty="0">
                <a:highlight>
                  <a:srgbClr val="FFFF00"/>
                </a:highlight>
              </a:rPr>
              <a:t>33% </a:t>
            </a:r>
            <a:r>
              <a:rPr lang="zh-TW" altLang="en-US" dirty="0">
                <a:highlight>
                  <a:srgbClr val="FFFF00"/>
                </a:highlight>
              </a:rPr>
              <a:t>的剎車和 </a:t>
            </a:r>
            <a:r>
              <a:rPr lang="en-US" altLang="zh-TW" dirty="0">
                <a:highlight>
                  <a:srgbClr val="FFFF00"/>
                </a:highlight>
              </a:rPr>
              <a:t>60% </a:t>
            </a:r>
            <a:r>
              <a:rPr lang="zh-TW" altLang="en-US" dirty="0">
                <a:highlight>
                  <a:srgbClr val="FFFF00"/>
                </a:highlight>
              </a:rPr>
              <a:t>的轉向在條件 </a:t>
            </a:r>
            <a:r>
              <a:rPr lang="en-US" altLang="zh-TW" dirty="0">
                <a:highlight>
                  <a:srgbClr val="FFFF00"/>
                </a:highlight>
              </a:rPr>
              <a:t>A</a:t>
            </a:r>
            <a:r>
              <a:rPr lang="zh-TW" altLang="en-US" dirty="0">
                <a:highlight>
                  <a:srgbClr val="FFFF00"/>
                </a:highlight>
              </a:rPr>
              <a:t>）。</a:t>
            </a:r>
            <a:endParaRPr dirty="0"/>
          </a:p>
        </p:txBody>
      </p:sp>
    </p:spTree>
    <p:extLst>
      <p:ext uri="{BB962C8B-B14F-4D97-AF65-F5344CB8AC3E}">
        <p14:creationId xmlns:p14="http://schemas.microsoft.com/office/powerpoint/2010/main" val="369894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仍然一個關鍵問題是如何處理困倦，甚至將睡眠作為一項現實的非駕駛相關任務。 </a:t>
            </a:r>
            <a:r>
              <a:rPr lang="en-US" altLang="zh-TW" dirty="0"/>
              <a:t>10 </a:t>
            </a:r>
            <a:r>
              <a:rPr lang="zh-TW" altLang="en-US" dirty="0"/>
              <a:t>秒的過渡時間是否足以在駕駛員困倦或實際睡覺時接管？系統應該在檢測到困倦的駕駛員時防止駕駛員入睡還是調整安全緩衝區？</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062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87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90797" y="1557938"/>
            <a:ext cx="6775704" cy="1481000"/>
          </a:xfrm>
          <a:prstGeom prst="rect">
            <a:avLst/>
          </a:prstGeom>
        </p:spPr>
        <p:txBody>
          <a:bodyPr spcFirstLastPara="1" wrap="square" lIns="91425" tIns="91425" rIns="91425" bIns="91425" anchor="ctr" anchorCtr="0">
            <a:noAutofit/>
          </a:bodyPr>
          <a:lstStyle/>
          <a:p>
            <a:pPr lvl="0"/>
            <a:r>
              <a:rPr lang="zh-TW" altLang="en-US" dirty="0"/>
              <a:t>自動駕駛的接管請求</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1587493" y="2972499"/>
            <a:ext cx="8212822" cy="307777"/>
          </a:xfrm>
          <a:prstGeom prst="rect">
            <a:avLst/>
          </a:prstGeom>
          <a:noFill/>
        </p:spPr>
        <p:txBody>
          <a:bodyPr wrap="square" rtlCol="0">
            <a:spAutoFit/>
          </a:bodyPr>
          <a:lstStyle/>
          <a:p>
            <a:r>
              <a:rPr lang="en-US" altLang="zh-TW" dirty="0">
                <a:solidFill>
                  <a:schemeClr val="bg1"/>
                </a:solidFill>
              </a:rPr>
              <a:t>Take-Over Requests for automated driving</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a:t>Melcher 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en-US" altLang="zh-TW" i="1" dirty="0" err="1">
                <a:latin typeface="微軟正黑體" panose="020B0604030504040204" pitchFamily="34" charset="-120"/>
                <a:ea typeface="微軟正黑體" panose="020B0604030504040204" pitchFamily="34" charset="-120"/>
              </a:rPr>
              <a:t>procedia</a:t>
            </a:r>
            <a:r>
              <a:rPr lang="en-US" altLang="zh-TW" i="1" dirty="0">
                <a:latin typeface="微軟正黑體" panose="020B0604030504040204" pitchFamily="34" charset="-120"/>
                <a:ea typeface="微軟正黑體" panose="020B0604030504040204" pitchFamily="34" charset="-120"/>
              </a:rPr>
              <a:t> manufacturing</a:t>
            </a: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2015</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參考 </a:t>
            </a:r>
            <a:r>
              <a:rPr lang="en-US" altLang="zh-TW" dirty="0" err="1"/>
              <a:t>BASt</a:t>
            </a:r>
            <a:r>
              <a:rPr lang="zh-TW" altLang="en-US" dirty="0"/>
              <a:t>（</a:t>
            </a:r>
            <a:r>
              <a:rPr lang="en-US" altLang="zh-TW" dirty="0" err="1"/>
              <a:t>BundesanstaltfürStraßenwesen</a:t>
            </a:r>
            <a:r>
              <a:rPr lang="zh-TW" altLang="en-US" dirty="0"/>
              <a:t>）對高度自動化駕駛的定義</a:t>
            </a:r>
            <a:r>
              <a:rPr lang="en-US" altLang="zh-TW" dirty="0"/>
              <a:t>(Gasser, 2012)(</a:t>
            </a:r>
            <a:r>
              <a:rPr lang="zh-TW" altLang="en-US" dirty="0"/>
              <a:t>無需監控系統，但必須在收到接管請求時接管控制權</a:t>
            </a:r>
            <a:r>
              <a:rPr lang="en-US" altLang="zh-TW" dirty="0"/>
              <a:t>)</a:t>
            </a:r>
            <a:r>
              <a:rPr lang="zh-TW" altLang="en-US" dirty="0"/>
              <a:t>，在高速公路上操控汽車的縱向和橫向控制。</a:t>
            </a:r>
            <a:endParaRPr lang="en-US" altLang="zh-TW" dirty="0"/>
          </a:p>
          <a:p>
            <a:r>
              <a:rPr lang="zh-TW" altLang="en-US" dirty="0"/>
              <a:t>經過一段時間的手動駕駛後，“</a:t>
            </a:r>
            <a:r>
              <a:rPr lang="en-US" altLang="zh-TW" dirty="0"/>
              <a:t>Highway-Chauffeur”</a:t>
            </a:r>
            <a:r>
              <a:rPr lang="zh-TW" altLang="en-US" dirty="0"/>
              <a:t>被激活，駕駛員可以感覺到方向盤變硬並自行移動。</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88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在高度自動化駕駛時，受試者被要求在手機上進行問答遊戲，當系統啟動了 </a:t>
            </a:r>
            <a:r>
              <a:rPr lang="en-US" altLang="zh-TW" dirty="0"/>
              <a:t>TOR </a:t>
            </a:r>
            <a:r>
              <a:rPr lang="zh-TW" altLang="en-US" dirty="0"/>
              <a:t>並將控制權交給了駕駛員，時每個接管請求都包含一個音效和 </a:t>
            </a:r>
            <a:r>
              <a:rPr lang="en-US" altLang="zh-TW" dirty="0"/>
              <a:t>HMI </a:t>
            </a:r>
            <a:r>
              <a:rPr lang="zh-TW" altLang="en-US" dirty="0"/>
              <a:t>中的螢幕警告。 </a:t>
            </a:r>
            <a:endParaRPr lang="zh-TW" altLang="en-US"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00BCFBF-69BF-4BC0-B80B-7FA44A240D9F}"/>
              </a:ext>
            </a:extLst>
          </p:cNvPr>
          <p:cNvPicPr>
            <a:picLocks noChangeAspect="1"/>
          </p:cNvPicPr>
          <p:nvPr/>
        </p:nvPicPr>
        <p:blipFill>
          <a:blip r:embed="rId3"/>
          <a:stretch>
            <a:fillRect/>
          </a:stretch>
        </p:blipFill>
        <p:spPr>
          <a:xfrm>
            <a:off x="2232782" y="2958896"/>
            <a:ext cx="3153503" cy="2090197"/>
          </a:xfrm>
          <a:prstGeom prst="rect">
            <a:avLst/>
          </a:prstGeom>
        </p:spPr>
      </p:pic>
    </p:spTree>
    <p:extLst>
      <p:ext uri="{BB962C8B-B14F-4D97-AF65-F5344CB8AC3E}">
        <p14:creationId xmlns:p14="http://schemas.microsoft.com/office/powerpoint/2010/main" val="86457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球場是一條歐洲雙車道高速公路，全程限速 </a:t>
            </a:r>
            <a:r>
              <a:rPr lang="en-US" altLang="zh-TW" dirty="0"/>
              <a:t>100 </a:t>
            </a:r>
            <a:r>
              <a:rPr lang="zh-TW" altLang="en-US" dirty="0"/>
              <a:t>公里</a:t>
            </a:r>
            <a:r>
              <a:rPr lang="en-US" altLang="zh-TW" dirty="0"/>
              <a:t>/</a:t>
            </a:r>
            <a:r>
              <a:rPr lang="zh-TW" altLang="en-US" dirty="0"/>
              <a:t>小時。從車道開始，參與者開車經過“高速公路司機”活躍的四個主要路段（圖 </a:t>
            </a:r>
            <a:r>
              <a:rPr lang="en-US" altLang="zh-TW" dirty="0"/>
              <a:t>3a</a:t>
            </a:r>
            <a:r>
              <a:rPr lang="zh-TW" altLang="en-US" dirty="0"/>
              <a:t>）。</a:t>
            </a:r>
            <a:endParaRPr lang="en-US" altLang="zh-TW" dirty="0"/>
          </a:p>
        </p:txBody>
      </p:sp>
      <p:pic>
        <p:nvPicPr>
          <p:cNvPr id="21" name="圖片 20">
            <a:extLst>
              <a:ext uri="{FF2B5EF4-FFF2-40B4-BE49-F238E27FC236}">
                <a16:creationId xmlns:a16="http://schemas.microsoft.com/office/drawing/2014/main" id="{E4FE3B52-448D-4CEB-99BE-7D603DF0BA26}"/>
              </a:ext>
            </a:extLst>
          </p:cNvPr>
          <p:cNvPicPr>
            <a:picLocks noChangeAspect="1"/>
          </p:cNvPicPr>
          <p:nvPr/>
        </p:nvPicPr>
        <p:blipFill>
          <a:blip r:embed="rId3"/>
          <a:stretch>
            <a:fillRect/>
          </a:stretch>
        </p:blipFill>
        <p:spPr>
          <a:xfrm>
            <a:off x="1665593" y="3309162"/>
            <a:ext cx="5812814" cy="1558395"/>
          </a:xfrm>
          <a:prstGeom prst="rect">
            <a:avLst/>
          </a:prstGeom>
        </p:spPr>
      </p:pic>
    </p:spTree>
    <p:extLst>
      <p:ext uri="{BB962C8B-B14F-4D97-AF65-F5344CB8AC3E}">
        <p14:creationId xmlns:p14="http://schemas.microsoft.com/office/powerpoint/2010/main" val="5315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在每個路段的盡頭，都到達了同一個建築工地，駕駛員不得不再次接管手動控制。</a:t>
            </a:r>
            <a:endParaRPr lang="en-US" altLang="zh-TW" dirty="0"/>
          </a:p>
          <a:p>
            <a:r>
              <a:rPr lang="zh-TW" altLang="en-US" dirty="0"/>
              <a:t>在 </a:t>
            </a:r>
            <a:r>
              <a:rPr lang="en-US" altLang="zh-TW" dirty="0"/>
              <a:t>TOR </a:t>
            </a:r>
            <a:r>
              <a:rPr lang="zh-TW" altLang="en-US" dirty="0"/>
              <a:t>後，縱向控制會一直啟動，直到駕駛員操作剎車或橫向控制降低到 </a:t>
            </a:r>
            <a:r>
              <a:rPr lang="en-US" altLang="zh-TW" dirty="0"/>
              <a:t>30% </a:t>
            </a:r>
            <a:r>
              <a:rPr lang="zh-TW" altLang="en-US" dirty="0"/>
              <a:t>，系統會線性關閉。</a:t>
            </a:r>
            <a:endParaRPr lang="en-US" altLang="zh-TW" dirty="0"/>
          </a:p>
          <a:p>
            <a:endParaRPr lang="en-US" altLang="zh-TW" dirty="0"/>
          </a:p>
        </p:txBody>
      </p:sp>
      <p:pic>
        <p:nvPicPr>
          <p:cNvPr id="21" name="圖片 20">
            <a:extLst>
              <a:ext uri="{FF2B5EF4-FFF2-40B4-BE49-F238E27FC236}">
                <a16:creationId xmlns:a16="http://schemas.microsoft.com/office/drawing/2014/main" id="{1F79350E-D88E-4222-A0DA-DF36744D594E}"/>
              </a:ext>
            </a:extLst>
          </p:cNvPr>
          <p:cNvPicPr>
            <a:picLocks noChangeAspect="1"/>
          </p:cNvPicPr>
          <p:nvPr/>
        </p:nvPicPr>
        <p:blipFill>
          <a:blip r:embed="rId3"/>
          <a:stretch>
            <a:fillRect/>
          </a:stretch>
        </p:blipFill>
        <p:spPr>
          <a:xfrm>
            <a:off x="920046" y="2955025"/>
            <a:ext cx="6551804" cy="1997075"/>
          </a:xfrm>
          <a:prstGeom prst="rect">
            <a:avLst/>
          </a:prstGeom>
        </p:spPr>
      </p:pic>
    </p:spTree>
    <p:extLst>
      <p:ext uri="{BB962C8B-B14F-4D97-AF65-F5344CB8AC3E}">
        <p14:creationId xmlns:p14="http://schemas.microsoft.com/office/powerpoint/2010/main" val="5710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err="1"/>
              <a:t>Flemsch</a:t>
            </a:r>
            <a:r>
              <a:rPr lang="en-US" altLang="zh-TW" dirty="0"/>
              <a:t> [6] </a:t>
            </a:r>
            <a:r>
              <a:rPr lang="zh-TW" altLang="en-US" dirty="0"/>
              <a:t>推薦了三個介面元素：</a:t>
            </a:r>
            <a:endParaRPr lang="en-US" altLang="zh-TW" dirty="0"/>
          </a:p>
          <a:p>
            <a:pPr lvl="1"/>
            <a:r>
              <a:rPr lang="zh-TW" altLang="en-US" sz="1600" dirty="0"/>
              <a:t>自動化量表：以可能的程度（手動駕駛、自適應巡航控制、“高速公路司機”）顯示自動化程度（</a:t>
            </a:r>
            <a:r>
              <a:rPr lang="en-US" altLang="zh-TW" sz="1600" dirty="0"/>
              <a:t>DOA</a:t>
            </a:r>
            <a:r>
              <a:rPr lang="zh-TW" altLang="en-US" sz="1600" dirty="0"/>
              <a:t>）</a:t>
            </a:r>
            <a:endParaRPr lang="en-US" altLang="zh-TW" sz="1600" dirty="0"/>
          </a:p>
          <a:p>
            <a:pPr lvl="1"/>
            <a:r>
              <a:rPr lang="zh-TW" altLang="en-US" sz="1600" dirty="0"/>
              <a:t>自動化監控：當前情況下宿主車輛的基本表示。</a:t>
            </a:r>
            <a:endParaRPr lang="en-US" altLang="zh-TW" sz="1600" dirty="0"/>
          </a:p>
          <a:p>
            <a:pPr lvl="1"/>
            <a:r>
              <a:rPr lang="zh-TW" altLang="en-US" sz="1600" dirty="0"/>
              <a:t>消息字段：用於直觀地指示 </a:t>
            </a:r>
            <a:r>
              <a:rPr lang="en-US" altLang="zh-TW" sz="1600" dirty="0"/>
              <a:t>TOR</a:t>
            </a:r>
            <a:r>
              <a:rPr lang="zh-TW" altLang="en-US" sz="1600" dirty="0"/>
              <a:t>。由於它的重要性，它會淡出車輛 </a:t>
            </a:r>
            <a:r>
              <a:rPr lang="en-US" altLang="zh-TW" sz="1600" dirty="0"/>
              <a:t>HMI </a:t>
            </a:r>
            <a:r>
              <a:rPr lang="zh-TW" altLang="en-US" sz="1600" dirty="0"/>
              <a:t>的其他元素，並包含文本形式的消息以及定制設計的圖標。</a:t>
            </a:r>
            <a:endParaRPr lang="en-US" altLang="zh-TW" sz="1600" dirty="0"/>
          </a:p>
        </p:txBody>
      </p:sp>
      <p:pic>
        <p:nvPicPr>
          <p:cNvPr id="21" name="圖片 20">
            <a:extLst>
              <a:ext uri="{FF2B5EF4-FFF2-40B4-BE49-F238E27FC236}">
                <a16:creationId xmlns:a16="http://schemas.microsoft.com/office/drawing/2014/main" id="{CC9EECC9-7C7A-4034-A6DC-54DD924B90B2}"/>
              </a:ext>
            </a:extLst>
          </p:cNvPr>
          <p:cNvPicPr>
            <a:picLocks noChangeAspect="1"/>
          </p:cNvPicPr>
          <p:nvPr/>
        </p:nvPicPr>
        <p:blipFill>
          <a:blip r:embed="rId3"/>
          <a:stretch>
            <a:fillRect/>
          </a:stretch>
        </p:blipFill>
        <p:spPr>
          <a:xfrm>
            <a:off x="1673652" y="3592858"/>
            <a:ext cx="4399023" cy="1489433"/>
          </a:xfrm>
          <a:prstGeom prst="rect">
            <a:avLst/>
          </a:prstGeom>
        </p:spPr>
      </p:pic>
    </p:spTree>
    <p:extLst>
      <p:ext uri="{BB962C8B-B14F-4D97-AF65-F5344CB8AC3E}">
        <p14:creationId xmlns:p14="http://schemas.microsoft.com/office/powerpoint/2010/main" val="86296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自變項</a:t>
            </a:r>
            <a:r>
              <a:rPr lang="en-US" altLang="zh-TW" dirty="0">
                <a:sym typeface="Wingdings" panose="05000000000000000000" pitchFamily="2" charset="2"/>
              </a:rPr>
              <a:t>:</a:t>
            </a:r>
          </a:p>
          <a:p>
            <a:pPr lvl="1"/>
            <a:r>
              <a:rPr lang="zh-TW" altLang="en-US" sz="1700" dirty="0">
                <a:sym typeface="Wingdings" panose="05000000000000000000" pitchFamily="2" charset="2"/>
              </a:rPr>
              <a:t>手機有無同步顯示接管訊息</a:t>
            </a:r>
            <a:r>
              <a:rPr lang="en-US" altLang="zh-TW" sz="1700" dirty="0">
                <a:sym typeface="Wingdings" panose="05000000000000000000" pitchFamily="2" charset="2"/>
              </a:rPr>
              <a:t>;</a:t>
            </a:r>
            <a:r>
              <a:rPr lang="zh-TW" altLang="en-US" sz="1700" dirty="0">
                <a:sym typeface="Wingdings" panose="05000000000000000000" pitchFamily="2" charset="2"/>
              </a:rPr>
              <a:t>有無煞車制動</a:t>
            </a:r>
            <a:r>
              <a:rPr lang="en-US" altLang="zh-TW" sz="1700" dirty="0">
                <a:sym typeface="Wingdings" panose="05000000000000000000" pitchFamily="2" charset="2"/>
              </a:rPr>
              <a:t>(TOR</a:t>
            </a:r>
            <a:r>
              <a:rPr lang="zh-TW" altLang="en-US" sz="1700" dirty="0">
                <a:sym typeface="Wingdings" panose="05000000000000000000" pitchFamily="2" charset="2"/>
              </a:rPr>
              <a:t>後系統使用煞車</a:t>
            </a:r>
            <a:r>
              <a:rPr lang="en-US" altLang="zh-TW" sz="1700" dirty="0">
                <a:sym typeface="Wingdings" panose="05000000000000000000" pitchFamily="2" charset="2"/>
              </a:rPr>
              <a:t>)</a:t>
            </a:r>
            <a:endParaRPr lang="en-US" altLang="zh-TW" sz="1700" dirty="0"/>
          </a:p>
          <a:p>
            <a:r>
              <a:rPr lang="zh-TW" altLang="en-US" dirty="0"/>
              <a:t>依變項</a:t>
            </a:r>
            <a:r>
              <a:rPr lang="en-US" altLang="zh-TW" dirty="0"/>
              <a:t>:</a:t>
            </a:r>
          </a:p>
          <a:p>
            <a:pPr lvl="1"/>
            <a:r>
              <a:rPr lang="zh-TW" altLang="en-US" sz="1700" dirty="0"/>
              <a:t>反應時間</a:t>
            </a:r>
            <a:endParaRPr lang="en-US" altLang="zh-TW" sz="1700" dirty="0"/>
          </a:p>
          <a:p>
            <a:r>
              <a:rPr lang="zh-TW" altLang="en-US" dirty="0"/>
              <a:t>實驗中的組合</a:t>
            </a:r>
            <a:r>
              <a:rPr lang="en-US" altLang="zh-TW" dirty="0"/>
              <a:t>(</a:t>
            </a:r>
            <a:r>
              <a:rPr lang="zh-TW" altLang="en-US" dirty="0"/>
              <a:t>組內</a:t>
            </a:r>
            <a:r>
              <a:rPr lang="en-US" altLang="zh-TW" dirty="0"/>
              <a:t>)</a:t>
            </a:r>
            <a:r>
              <a:rPr lang="zh-TW" altLang="en-US" dirty="0"/>
              <a:t>：</a:t>
            </a:r>
            <a:endParaRPr lang="en-US" altLang="zh-TW" dirty="0"/>
          </a:p>
          <a:p>
            <a:pPr lvl="1"/>
            <a:r>
              <a:rPr lang="en-US" altLang="zh-TW" sz="1600" dirty="0"/>
              <a:t>A. </a:t>
            </a:r>
            <a:r>
              <a:rPr lang="zh-TW" altLang="en-US" sz="1600" dirty="0"/>
              <a:t>手機一體</a:t>
            </a:r>
            <a:r>
              <a:rPr lang="en-US" altLang="zh-TW" sz="1600" dirty="0"/>
              <a:t>+</a:t>
            </a:r>
            <a:r>
              <a:rPr lang="zh-TW" altLang="en-US" sz="1600" dirty="0"/>
              <a:t>無剎車抖動；</a:t>
            </a:r>
          </a:p>
          <a:p>
            <a:pPr lvl="1"/>
            <a:r>
              <a:rPr lang="en-US" altLang="zh-TW" sz="1600" dirty="0"/>
              <a:t>B. </a:t>
            </a:r>
            <a:r>
              <a:rPr lang="zh-TW" altLang="en-US" sz="1600" dirty="0"/>
              <a:t>手機一體</a:t>
            </a:r>
            <a:r>
              <a:rPr lang="en-US" altLang="zh-TW" sz="1600" dirty="0"/>
              <a:t>+</a:t>
            </a:r>
            <a:r>
              <a:rPr lang="zh-TW" altLang="en-US" sz="1600" dirty="0"/>
              <a:t>剎車抖動；</a:t>
            </a:r>
          </a:p>
          <a:p>
            <a:pPr lvl="1"/>
            <a:r>
              <a:rPr lang="en-US" altLang="zh-TW" sz="1600" dirty="0"/>
              <a:t>C. </a:t>
            </a:r>
            <a:r>
              <a:rPr lang="zh-TW" altLang="en-US" sz="1600" dirty="0"/>
              <a:t>手機未通知</a:t>
            </a:r>
            <a:r>
              <a:rPr lang="en-US" altLang="zh-TW" sz="1600" dirty="0"/>
              <a:t>+</a:t>
            </a:r>
            <a:r>
              <a:rPr lang="zh-TW" altLang="en-US" sz="1600" dirty="0"/>
              <a:t>無剎車抖動；</a:t>
            </a:r>
          </a:p>
          <a:p>
            <a:pPr lvl="1"/>
            <a:r>
              <a:rPr lang="en-US" altLang="zh-TW" sz="1600" dirty="0"/>
              <a:t>D. </a:t>
            </a:r>
            <a:r>
              <a:rPr lang="zh-TW" altLang="en-US" sz="1600" dirty="0"/>
              <a:t>手機未通知</a:t>
            </a:r>
            <a:r>
              <a:rPr lang="en-US" altLang="zh-TW" sz="1600" dirty="0"/>
              <a:t>+</a:t>
            </a:r>
            <a:r>
              <a:rPr lang="zh-TW" altLang="en-US" sz="1600" dirty="0"/>
              <a:t>剎車抖動。</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989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03932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40 </a:t>
            </a:r>
            <a:r>
              <a:rPr lang="zh-TW" altLang="en-US" dirty="0"/>
              <a:t>名受試者都能夠在 </a:t>
            </a:r>
            <a:r>
              <a:rPr lang="en-US" altLang="zh-TW" dirty="0"/>
              <a:t>TOR </a:t>
            </a:r>
            <a:r>
              <a:rPr lang="zh-TW" altLang="en-US" dirty="0"/>
              <a:t>演示後的 </a:t>
            </a:r>
            <a:r>
              <a:rPr lang="en-US" altLang="zh-TW" dirty="0"/>
              <a:t>10 </a:t>
            </a:r>
            <a:r>
              <a:rPr lang="zh-TW" altLang="en-US" dirty="0"/>
              <a:t>秒內接管車輛的控制權。測量的響應時間在 </a:t>
            </a:r>
            <a:r>
              <a:rPr lang="en-US" altLang="zh-TW" dirty="0"/>
              <a:t>1.4 </a:t>
            </a:r>
            <a:r>
              <a:rPr lang="zh-TW" altLang="en-US" dirty="0"/>
              <a:t>秒和 </a:t>
            </a:r>
            <a:r>
              <a:rPr lang="en-US" altLang="zh-TW" dirty="0"/>
              <a:t>6.7 </a:t>
            </a:r>
            <a:r>
              <a:rPr lang="zh-TW" altLang="en-US" dirty="0"/>
              <a:t>秒之間（中位數</a:t>
            </a:r>
            <a:r>
              <a:rPr lang="en-US" altLang="zh-TW" dirty="0"/>
              <a:t>=3.5 </a:t>
            </a:r>
            <a:r>
              <a:rPr lang="zh-TW" altLang="en-US" dirty="0"/>
              <a:t>秒）。</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C023CFCE-13F1-4CF9-A50E-DCE73E9D3903}"/>
              </a:ext>
            </a:extLst>
          </p:cNvPr>
          <p:cNvPicPr>
            <a:picLocks noChangeAspect="1"/>
          </p:cNvPicPr>
          <p:nvPr/>
        </p:nvPicPr>
        <p:blipFill rotWithShape="1">
          <a:blip r:embed="rId3"/>
          <a:srcRect r="8540"/>
          <a:stretch/>
        </p:blipFill>
        <p:spPr>
          <a:xfrm>
            <a:off x="1383905" y="2571750"/>
            <a:ext cx="5143871" cy="2017032"/>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對反應時間進行變異數分析發現</a:t>
            </a:r>
            <a:r>
              <a:rPr lang="en-US" altLang="zh-TW" dirty="0">
                <a:latin typeface="微軟正黑體" panose="020B0604030504040204" pitchFamily="34" charset="-120"/>
                <a:ea typeface="微軟正黑體" panose="020B0604030504040204" pitchFamily="34" charset="-120"/>
              </a:rPr>
              <a:t>(</a:t>
            </a:r>
            <a:r>
              <a:rPr lang="en-US" altLang="zh-TW" dirty="0"/>
              <a:t>F3 = 1.21</a:t>
            </a:r>
            <a:r>
              <a:rPr lang="zh-TW" altLang="en-US" dirty="0"/>
              <a:t>；</a:t>
            </a:r>
            <a:r>
              <a:rPr lang="en-US" altLang="zh-TW" dirty="0"/>
              <a:t>p = 0.31)</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6AEC3280-0DA5-4D70-BD0B-FF8E5185BEDA}"/>
              </a:ext>
            </a:extLst>
          </p:cNvPr>
          <p:cNvPicPr>
            <a:picLocks noChangeAspect="1"/>
          </p:cNvPicPr>
          <p:nvPr/>
        </p:nvPicPr>
        <p:blipFill>
          <a:blip r:embed="rId3"/>
          <a:stretch>
            <a:fillRect/>
          </a:stretch>
        </p:blipFill>
        <p:spPr>
          <a:xfrm>
            <a:off x="707445" y="2553535"/>
            <a:ext cx="6496792" cy="860721"/>
          </a:xfrm>
          <a:prstGeom prst="rect">
            <a:avLst/>
          </a:prstGeom>
        </p:spPr>
      </p:pic>
    </p:spTree>
    <p:extLst>
      <p:ext uri="{BB962C8B-B14F-4D97-AF65-F5344CB8AC3E}">
        <p14:creationId xmlns:p14="http://schemas.microsoft.com/office/powerpoint/2010/main" val="101403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有</a:t>
            </a:r>
            <a:r>
              <a:rPr lang="en-US" altLang="zh-TW" dirty="0"/>
              <a:t>70%</a:t>
            </a:r>
            <a:r>
              <a:rPr lang="zh-TW" altLang="en-US" dirty="0"/>
              <a:t>的受試者認為接管是舒適的不會太長，</a:t>
            </a:r>
            <a:r>
              <a:rPr lang="en-US" altLang="zh-TW" dirty="0"/>
              <a:t>68%</a:t>
            </a:r>
            <a:r>
              <a:rPr lang="zh-TW" altLang="en-US" dirty="0"/>
              <a:t>的受試者認為 </a:t>
            </a:r>
            <a:r>
              <a:rPr lang="en-US" altLang="zh-TW" dirty="0"/>
              <a:t>10 </a:t>
            </a:r>
            <a:r>
              <a:rPr lang="zh-TW" altLang="en-US" dirty="0"/>
              <a:t>秒的過渡時間是適當的，</a:t>
            </a:r>
            <a:r>
              <a:rPr lang="en-US" altLang="zh-TW" dirty="0"/>
              <a:t> 30% </a:t>
            </a:r>
            <a:r>
              <a:rPr lang="zh-TW" altLang="en-US" dirty="0"/>
              <a:t>的受測者會在體驗測試場景後建議更長的過渡時間。</a:t>
            </a:r>
            <a:endParaRPr lang="en-US" altLang="zh-TW" dirty="0"/>
          </a:p>
          <a:p>
            <a:r>
              <a:rPr lang="en-US" altLang="zh-TW" dirty="0"/>
              <a:t>70%</a:t>
            </a:r>
            <a:r>
              <a:rPr lang="zh-TW" altLang="en-US" dirty="0"/>
              <a:t>的受試者認為手機上的 </a:t>
            </a:r>
            <a:r>
              <a:rPr lang="en-US" altLang="zh-TW" dirty="0"/>
              <a:t>TOR </a:t>
            </a:r>
            <a:r>
              <a:rPr lang="zh-TW" altLang="en-US" dirty="0"/>
              <a:t>提高了主觀安全感，</a:t>
            </a:r>
            <a:r>
              <a:rPr lang="en-US" altLang="zh-TW" dirty="0"/>
              <a:t> 78% </a:t>
            </a:r>
            <a:r>
              <a:rPr lang="zh-TW" altLang="en-US" dirty="0"/>
              <a:t>的人認為更舒適，但只有</a:t>
            </a:r>
            <a:r>
              <a:rPr lang="en-US" altLang="zh-TW" dirty="0"/>
              <a:t>50%</a:t>
            </a:r>
            <a:r>
              <a:rPr lang="zh-TW" altLang="en-US" dirty="0"/>
              <a:t>會在真實道路上使用。</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281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93556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雖然煞車制動對反應時間沒有影響，但 </a:t>
            </a:r>
            <a:r>
              <a:rPr lang="en-US" altLang="zh-TW" dirty="0"/>
              <a:t>TOR </a:t>
            </a:r>
            <a:r>
              <a:rPr lang="zh-TW" altLang="en-US" dirty="0"/>
              <a:t>策略對反應模式有影響。</a:t>
            </a:r>
            <a:endParaRPr lang="en-US" altLang="zh-TW" dirty="0"/>
          </a:p>
          <a:p>
            <a:r>
              <a:rPr lang="en-US" altLang="zh-TW" dirty="0"/>
              <a:t>10 </a:t>
            </a:r>
            <a:r>
              <a:rPr lang="zh-TW" altLang="en-US" dirty="0"/>
              <a:t>秒的過渡時間似乎足以讓所有駕駛員完成接管，考慮到三分之一的參與者提出了更長的安全緩衝區，但可能不會被用戶很好地接受。</a:t>
            </a:r>
            <a:endParaRPr lang="en-US" altLang="zh-TW" dirty="0"/>
          </a:p>
          <a:p>
            <a:r>
              <a:rPr lang="zh-TW" altLang="en-US" dirty="0"/>
              <a:t>如果駕駛知道有足夠的時間來接管，那麼接管就會沒有任何忙碌的動作或感知到的壓力。</a:t>
            </a:r>
            <a:endParaRPr lang="en-US" altLang="zh-TW" dirty="0"/>
          </a:p>
          <a:p>
            <a:endParaRPr lang="en-US" altLang="zh-TW" dirty="0">
              <a:highlight>
                <a:srgbClr val="FFFF00"/>
              </a:highlight>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自動駕駛不再是未來的場景，因此駕駛員不需要持續監視在路上。但是車輛從輔助駕駛到高度自動駕駛之前需要設計與人機界面 </a:t>
            </a:r>
            <a:r>
              <a:rPr lang="en-US" altLang="zh-TW" dirty="0"/>
              <a:t>(HMI) </a:t>
            </a:r>
            <a:r>
              <a:rPr lang="zh-TW" altLang="en-US" dirty="0"/>
              <a:t>和反應時間相關的接管請求 </a:t>
            </a:r>
            <a:r>
              <a:rPr lang="en-US" altLang="zh-TW" dirty="0"/>
              <a:t>(TOR) </a:t>
            </a:r>
            <a:r>
              <a:rPr lang="zh-TW" altLang="en-US" dirty="0"/>
              <a:t>。</a:t>
            </a:r>
            <a:endParaRPr lang="en-US" altLang="zh-TW" dirty="0"/>
          </a:p>
          <a:p>
            <a:r>
              <a:rPr lang="zh-TW" altLang="en-US" dirty="0"/>
              <a:t>雖然車輛將實現自動化駕駛，但仍需考慮系統無法處理的某些情況（例如，駛出高速公路或不斷變化的天氣條件）可能會受到限制。</a:t>
            </a:r>
            <a:endParaRPr lang="en-US" altLang="zh-TW" dirty="0"/>
          </a:p>
          <a:p>
            <a:r>
              <a:rPr lang="zh-TW" altLang="en-US" dirty="0"/>
              <a:t>在當今的汽車中，駕駛員有責任始終控制他</a:t>
            </a:r>
            <a:r>
              <a:rPr lang="en-US" altLang="zh-TW" dirty="0"/>
              <a:t>/</a:t>
            </a:r>
            <a:r>
              <a:rPr lang="zh-TW" altLang="en-US" dirty="0"/>
              <a:t>她的車輛，因此大多數汽車要求在駕駛時將手放在方向盤上</a:t>
            </a:r>
            <a:r>
              <a:rPr lang="en-US" altLang="zh-TW" dirty="0"/>
              <a:t>(</a:t>
            </a:r>
            <a:r>
              <a:rPr lang="en-US" altLang="zh-TW" dirty="0" err="1"/>
              <a:t>Damböck</a:t>
            </a:r>
            <a:r>
              <a:rPr lang="en-US" altLang="zh-TW" dirty="0"/>
              <a:t> et al., 2012)</a:t>
            </a:r>
            <a:r>
              <a:rPr lang="zh-TW" altLang="en-US" dirty="0"/>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139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希望重現文獻中的結果，並將新的重點放在自動駕駛汽車的人機界面 </a:t>
            </a:r>
            <a:r>
              <a:rPr lang="en-US" altLang="zh-TW" dirty="0"/>
              <a:t>(HMI) </a:t>
            </a:r>
            <a:r>
              <a:rPr lang="zh-TW" altLang="en-US" dirty="0"/>
              <a:t>上。</a:t>
            </a:r>
            <a:endParaRPr lang="en-US" altLang="zh-TW" dirty="0"/>
          </a:p>
          <a:p>
            <a:r>
              <a:rPr lang="zh-TW" altLang="en-US" dirty="0"/>
              <a:t>主要兩個研究問題如下：</a:t>
            </a:r>
            <a:endParaRPr lang="en-US" altLang="zh-TW" dirty="0"/>
          </a:p>
          <a:p>
            <a:pPr marL="514350" indent="-514350">
              <a:buFont typeface="+mj-lt"/>
              <a:buAutoNum type="arabicPeriod"/>
            </a:pPr>
            <a:r>
              <a:rPr lang="en-US" altLang="zh-TW" dirty="0"/>
              <a:t>10 </a:t>
            </a:r>
            <a:r>
              <a:rPr lang="zh-TW" altLang="en-US" dirty="0"/>
              <a:t>秒的安全緩衝是否足以讓駕駛員舒適地接管駕駛任務？</a:t>
            </a:r>
          </a:p>
          <a:p>
            <a:pPr marL="514350" indent="-514350">
              <a:buFont typeface="+mj-lt"/>
              <a:buAutoNum type="arabicPeriod"/>
            </a:pPr>
            <a:r>
              <a:rPr lang="en-US" altLang="zh-TW" dirty="0"/>
              <a:t>TOR </a:t>
            </a:r>
            <a:r>
              <a:rPr lang="zh-TW" altLang="en-US" dirty="0"/>
              <a:t>策略的設計如何影響接管？</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隨著</a:t>
            </a:r>
            <a:r>
              <a:rPr lang="en-US" altLang="zh-TW" dirty="0"/>
              <a:t>《</a:t>
            </a:r>
            <a:r>
              <a:rPr lang="zh-TW" altLang="en-US" dirty="0"/>
              <a:t>維也納道路交通公約</a:t>
            </a:r>
            <a:r>
              <a:rPr lang="en-US" altLang="zh-TW" dirty="0"/>
              <a:t>》[4] </a:t>
            </a:r>
            <a:r>
              <a:rPr lang="zh-TW" altLang="en-US" dirty="0"/>
              <a:t>第 </a:t>
            </a:r>
            <a:r>
              <a:rPr lang="en-US" altLang="zh-TW" dirty="0"/>
              <a:t>8 </a:t>
            </a:r>
            <a:r>
              <a:rPr lang="zh-TW" altLang="en-US" dirty="0"/>
              <a:t>條的計劃修訂，駕駛員現在可以在自動駕駛時將注意力從駕駛任務轉移到與駕駛無關的任務。</a:t>
            </a:r>
            <a:endParaRPr lang="en-US" altLang="zh-TW" dirty="0"/>
          </a:p>
          <a:p>
            <a:r>
              <a:rPr lang="zh-TW" altLang="en-US" dirty="0"/>
              <a:t>如果請求系統啟動，則必須在能夠反應的範圍內執行接管。因此系統必須在呈現 </a:t>
            </a:r>
            <a:r>
              <a:rPr lang="en-US" altLang="zh-TW" dirty="0"/>
              <a:t>TOR </a:t>
            </a:r>
            <a:r>
              <a:rPr lang="zh-TW" altLang="en-US" dirty="0"/>
              <a:t>後考慮過渡時間的安全緩衝區，以便為駕駛員提供足夠的時間來接管駕駛任務。</a:t>
            </a:r>
            <a:endParaRPr lang="en-US" altLang="zh-TW" dirty="0"/>
          </a:p>
          <a:p>
            <a:r>
              <a:rPr lang="en-US" altLang="zh-TW" dirty="0" err="1"/>
              <a:t>Petermann</a:t>
            </a:r>
            <a:r>
              <a:rPr lang="en-US" altLang="zh-TW" dirty="0"/>
              <a:t>-Stock(2013)</a:t>
            </a:r>
            <a:r>
              <a:rPr lang="zh-TW" altLang="en-US" dirty="0"/>
              <a:t>表明，在交通擁堵情況下，</a:t>
            </a:r>
            <a:r>
              <a:rPr lang="en-US" altLang="zh-TW" dirty="0"/>
              <a:t>8.8 </a:t>
            </a:r>
            <a:r>
              <a:rPr lang="zh-TW" altLang="en-US" dirty="0"/>
              <a:t>秒似乎是足夠的過渡時間（從 </a:t>
            </a:r>
            <a:r>
              <a:rPr lang="en-US" altLang="zh-TW" dirty="0"/>
              <a:t>TOR </a:t>
            </a:r>
            <a:r>
              <a:rPr lang="zh-TW" altLang="en-US" dirty="0"/>
              <a:t>呈現到事件），即使對於極度分心的駕駛員也是如此。</a:t>
            </a:r>
            <a:endParaRPr lang="en-US" altLang="zh-TW" dirty="0"/>
          </a:p>
          <a:p>
            <a:r>
              <a:rPr lang="en-US" altLang="zh-TW" dirty="0" err="1"/>
              <a:t>Damböck</a:t>
            </a:r>
            <a:r>
              <a:rPr lang="en-US" altLang="zh-TW" dirty="0"/>
              <a:t>(2012)</a:t>
            </a:r>
            <a:r>
              <a:rPr lang="zh-TW" altLang="en-US" dirty="0"/>
              <a:t>表示 </a:t>
            </a:r>
            <a:r>
              <a:rPr lang="en-US" altLang="zh-TW" dirty="0"/>
              <a:t>8 </a:t>
            </a:r>
            <a:r>
              <a:rPr lang="zh-TW" altLang="en-US" dirty="0"/>
              <a:t>秒是在高速公路場景中舒適過渡的好時間框架。</a:t>
            </a:r>
            <a:endParaRPr lang="en-US" altLang="zh-TW"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2372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其餘 </a:t>
            </a:r>
            <a:r>
              <a:rPr lang="en-US" altLang="zh-TW" dirty="0"/>
              <a:t>40 </a:t>
            </a:r>
            <a:r>
              <a:rPr lang="zh-TW" altLang="en-US" dirty="0"/>
              <a:t>名受試者包括 </a:t>
            </a:r>
            <a:r>
              <a:rPr lang="en-US" altLang="zh-TW" dirty="0"/>
              <a:t>23 </a:t>
            </a:r>
            <a:r>
              <a:rPr lang="zh-TW" altLang="en-US" dirty="0"/>
              <a:t>名男性和 </a:t>
            </a:r>
            <a:r>
              <a:rPr lang="en-US" altLang="zh-TW" dirty="0"/>
              <a:t>17 </a:t>
            </a:r>
            <a:r>
              <a:rPr lang="zh-TW" altLang="en-US" dirty="0"/>
              <a:t>名女性駕駛員，年齡在 </a:t>
            </a:r>
            <a:r>
              <a:rPr lang="en-US" altLang="zh-TW" dirty="0"/>
              <a:t>19 </a:t>
            </a:r>
            <a:r>
              <a:rPr lang="zh-TW" altLang="en-US" dirty="0"/>
              <a:t>至 </a:t>
            </a:r>
            <a:r>
              <a:rPr lang="en-US" altLang="zh-TW" dirty="0"/>
              <a:t>53 </a:t>
            </a:r>
            <a:r>
              <a:rPr lang="zh-TW" altLang="en-US" dirty="0"/>
              <a:t>歲之間（平均值 </a:t>
            </a:r>
            <a:r>
              <a:rPr lang="en-US" altLang="zh-TW" dirty="0"/>
              <a:t>= 26 </a:t>
            </a:r>
            <a:r>
              <a:rPr lang="zh-TW" altLang="en-US" dirty="0"/>
              <a:t>歲；</a:t>
            </a:r>
            <a:r>
              <a:rPr lang="en-US" altLang="zh-TW" dirty="0"/>
              <a:t>SD = 5.0 </a:t>
            </a:r>
            <a:r>
              <a:rPr lang="zh-TW" altLang="en-US" dirty="0"/>
              <a:t>歲）。</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使用了 </a:t>
            </a:r>
            <a:r>
              <a:rPr lang="en-US" altLang="zh-TW" dirty="0"/>
              <a:t>Fraunhofer IAO</a:t>
            </a:r>
            <a:r>
              <a:rPr lang="zh-TW" altLang="en-US" dirty="0"/>
              <a:t>的駕駛模擬器，四個主投影幕覆蓋前方 </a:t>
            </a:r>
            <a:r>
              <a:rPr lang="en-US" altLang="zh-TW" dirty="0"/>
              <a:t>180° </a:t>
            </a:r>
            <a:r>
              <a:rPr lang="zh-TW" altLang="en-US" dirty="0"/>
              <a:t>的視野，左側額外的 </a:t>
            </a:r>
            <a:r>
              <a:rPr lang="en-US" altLang="zh-TW" dirty="0"/>
              <a:t>75°</a:t>
            </a:r>
            <a:r>
              <a:rPr lang="zh-TW" altLang="en-US" dirty="0"/>
              <a:t>，增加了三個螢幕為後視鏡。</a:t>
            </a:r>
            <a:endParaRPr lang="en-US" altLang="zh-TW" dirty="0"/>
          </a:p>
          <a:p>
            <a:r>
              <a:rPr lang="zh-TW" altLang="en-US" dirty="0"/>
              <a:t>儀表板在中央包含一個自定義的數字儀錶盤和一個儲物箱。</a:t>
            </a:r>
            <a:endParaRPr lang="en-US" altLang="zh-TW" dirty="0"/>
          </a:p>
          <a:p>
            <a:r>
              <a:rPr lang="zh-TW" altLang="en-US" dirty="0"/>
              <a:t>駕駛參數由模擬軟件 </a:t>
            </a:r>
            <a:r>
              <a:rPr lang="en-US" altLang="zh-TW" dirty="0"/>
              <a:t>SILAB </a:t>
            </a:r>
            <a:r>
              <a:rPr lang="zh-TW" altLang="en-US" dirty="0"/>
              <a:t>記錄，駕駛員的動作由儀表板上的攝影機、腳踏板記錄。</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7146A400-064F-4984-8F17-2E3636F4A0B5}"/>
              </a:ext>
            </a:extLst>
          </p:cNvPr>
          <p:cNvPicPr>
            <a:picLocks noChangeAspect="1"/>
          </p:cNvPicPr>
          <p:nvPr/>
        </p:nvPicPr>
        <p:blipFill>
          <a:blip r:embed="rId3"/>
          <a:stretch>
            <a:fillRect/>
          </a:stretch>
        </p:blipFill>
        <p:spPr>
          <a:xfrm>
            <a:off x="1526000" y="3432450"/>
            <a:ext cx="4966443" cy="1616643"/>
          </a:xfrm>
          <a:prstGeom prst="rect">
            <a:avLst/>
          </a:prstGeom>
        </p:spPr>
      </p:pic>
    </p:spTree>
    <p:extLst>
      <p:ext uri="{BB962C8B-B14F-4D97-AF65-F5344CB8AC3E}">
        <p14:creationId xmlns:p14="http://schemas.microsoft.com/office/powerpoint/2010/main" val="2664693606"/>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1321</Words>
  <Application>Microsoft Office PowerPoint</Application>
  <PresentationFormat>如螢幕大小 (16:9)</PresentationFormat>
  <Paragraphs>114</Paragraphs>
  <Slides>22</Slides>
  <Notes>22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新細明體</vt:lpstr>
      <vt:lpstr>微軟正黑體</vt:lpstr>
      <vt:lpstr>Arial</vt:lpstr>
      <vt:lpstr>Franklin Gothic Book</vt:lpstr>
      <vt:lpstr>SimSun</vt:lpstr>
      <vt:lpstr>Roboto Condensed</vt:lpstr>
      <vt:lpstr>Roboto Condensed Light</vt:lpstr>
      <vt:lpstr>Arvo</vt:lpstr>
      <vt:lpstr>Wingdings</vt:lpstr>
      <vt:lpstr>Salerio template</vt:lpstr>
      <vt:lpstr>自動駕駛的接管請求</vt:lpstr>
      <vt:lpstr>背景動機及目的</vt:lpstr>
      <vt:lpstr>1-1 背景動機</vt:lpstr>
      <vt:lpstr>1-2 目的</vt:lpstr>
      <vt:lpstr>文獻探討</vt:lpstr>
      <vt:lpstr>2.相關文獻</vt:lpstr>
      <vt:lpstr>方法</vt:lpstr>
      <vt:lpstr>3-1 受測者</vt:lpstr>
      <vt:lpstr>3-2 儀器設備</vt:lpstr>
      <vt:lpstr>3-2 儀器設備</vt:lpstr>
      <vt:lpstr>3-3 受測者工作</vt:lpstr>
      <vt:lpstr>3-4 實驗設計</vt:lpstr>
      <vt:lpstr>3-4 實驗設計</vt:lpstr>
      <vt:lpstr>3-4 實驗設計</vt:lpstr>
      <vt:lpstr>3-4 實驗設計</vt:lpstr>
      <vt:lpstr>結果</vt:lpstr>
      <vt:lpstr>4. 結果</vt:lpstr>
      <vt:lpstr>4. 結果</vt:lpstr>
      <vt:lpstr>4. 結果</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33</cp:revision>
  <dcterms:modified xsi:type="dcterms:W3CDTF">2022-10-31T14:17:29Z</dcterms:modified>
</cp:coreProperties>
</file>